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69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79" r:id="rId15"/>
    <p:sldId id="280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90" r:id="rId24"/>
    <p:sldId id="282" r:id="rId25"/>
    <p:sldId id="283" r:id="rId26"/>
    <p:sldId id="284" r:id="rId27"/>
    <p:sldId id="291" r:id="rId28"/>
    <p:sldId id="286" r:id="rId29"/>
    <p:sldId id="287" r:id="rId30"/>
    <p:sldId id="288" r:id="rId31"/>
    <p:sldId id="289" r:id="rId32"/>
    <p:sldId id="292" r:id="rId33"/>
  </p:sldIdLst>
  <p:sldSz cx="9144000" cy="5143500" type="screen16x9"/>
  <p:notesSz cx="6858000" cy="9144000"/>
  <p:custDataLst>
    <p:tags r:id="rId3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2" d="100"/>
          <a:sy n="112" d="100"/>
        </p:scale>
        <p:origin x="-180" y="-6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D0A4-C236-432B-8090-58C66D11DF8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B820-FDD2-491C-B0E7-E6AC6DB1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2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D0A4-C236-432B-8090-58C66D11DF8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B820-FDD2-491C-B0E7-E6AC6DB1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33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D0A4-C236-432B-8090-58C66D11DF8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B820-FDD2-491C-B0E7-E6AC6DB1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9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D0A4-C236-432B-8090-58C66D11DF8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B820-FDD2-491C-B0E7-E6AC6DB1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5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D0A4-C236-432B-8090-58C66D11DF8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B820-FDD2-491C-B0E7-E6AC6DB1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7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D0A4-C236-432B-8090-58C66D11DF8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B820-FDD2-491C-B0E7-E6AC6DB1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0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D0A4-C236-432B-8090-58C66D11DF8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B820-FDD2-491C-B0E7-E6AC6DB1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29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D0A4-C236-432B-8090-58C66D11DF8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B820-FDD2-491C-B0E7-E6AC6DB1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3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D0A4-C236-432B-8090-58C66D11DF8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B820-FDD2-491C-B0E7-E6AC6DB1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3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D0A4-C236-432B-8090-58C66D11DF8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B820-FDD2-491C-B0E7-E6AC6DB1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2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D0A4-C236-432B-8090-58C66D11DF8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B820-FDD2-491C-B0E7-E6AC6DB1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5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0D0A4-C236-432B-8090-58C66D11DF8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FB820-FDD2-491C-B0E7-E6AC6DB1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47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Color Guard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Convocation Practice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902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99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Right Shoulder, ARMS (from ATTENTION)</a:t>
            </a:r>
          </a:p>
          <a:p>
            <a:pPr lvl="1"/>
            <a:r>
              <a:rPr lang="en-US" dirty="0" smtClean="0"/>
              <a:t>Left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2</a:t>
            </a:r>
          </a:p>
          <a:p>
            <a:pPr lvl="2"/>
            <a:r>
              <a:rPr lang="en-US" dirty="0"/>
              <a:t>Release the upper hand guard and grip the small of the stock with the right </a:t>
            </a:r>
            <a:r>
              <a:rPr lang="en-US" dirty="0" smtClean="0"/>
              <a:t>hand</a:t>
            </a:r>
          </a:p>
          <a:p>
            <a:pPr lvl="2"/>
            <a:r>
              <a:rPr lang="en-US" dirty="0" smtClean="0"/>
              <a:t>Release </a:t>
            </a:r>
            <a:r>
              <a:rPr lang="en-US" dirty="0"/>
              <a:t>the left hand and place the rifle above the left </a:t>
            </a:r>
            <a:r>
              <a:rPr lang="en-US" dirty="0" smtClean="0"/>
              <a:t>shoulder, moving </a:t>
            </a:r>
            <a:r>
              <a:rPr lang="en-US" dirty="0"/>
              <a:t>the right hand smartly to the rear of the receiver forming a </a:t>
            </a:r>
            <a:r>
              <a:rPr lang="en-US" dirty="0" smtClean="0"/>
              <a:t>flare</a:t>
            </a:r>
          </a:p>
          <a:p>
            <a:pPr lvl="2"/>
            <a:r>
              <a:rPr lang="en-US" dirty="0" smtClean="0"/>
              <a:t>At </a:t>
            </a:r>
            <a:r>
              <a:rPr lang="en-US" dirty="0"/>
              <a:t>the same time bring the left forearm to a position parallel to and against the stock, the left hand is over the ear</a:t>
            </a:r>
          </a:p>
        </p:txBody>
      </p:sp>
    </p:spTree>
    <p:extLst>
      <p:ext uri="{BB962C8B-B14F-4D97-AF65-F5344CB8AC3E}">
        <p14:creationId xmlns:p14="http://schemas.microsoft.com/office/powerpoint/2010/main" val="4070528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Right Shoulder, ARMS (from ATTENTION)</a:t>
            </a:r>
          </a:p>
          <a:p>
            <a:pPr lvl="1"/>
            <a:r>
              <a:rPr lang="en-US" dirty="0" smtClean="0"/>
              <a:t>Left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3</a:t>
            </a:r>
          </a:p>
          <a:p>
            <a:pPr lvl="2"/>
            <a:r>
              <a:rPr lang="en-US" dirty="0"/>
              <a:t>Bring the left hand to grip the heel of the butt-plate between the first two fingers of your fingers left hand resting the weapon on the shoulder</a:t>
            </a:r>
          </a:p>
        </p:txBody>
      </p:sp>
    </p:spTree>
    <p:extLst>
      <p:ext uri="{BB962C8B-B14F-4D97-AF65-F5344CB8AC3E}">
        <p14:creationId xmlns:p14="http://schemas.microsoft.com/office/powerpoint/2010/main" val="1865249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Right Shoulder, ARMS (from ATTENTION)</a:t>
            </a:r>
          </a:p>
          <a:p>
            <a:pPr lvl="1"/>
            <a:r>
              <a:rPr lang="en-US" dirty="0" smtClean="0"/>
              <a:t>Left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4</a:t>
            </a:r>
          </a:p>
          <a:p>
            <a:pPr lvl="2"/>
            <a:r>
              <a:rPr lang="en-US" dirty="0" smtClean="0"/>
              <a:t>On the command Colors, Ready, Cut sharply return the right hand to the position of ATTENTION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946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Right Shoulder, ARMS (from ATTENTION)</a:t>
            </a:r>
          </a:p>
          <a:p>
            <a:pPr lvl="1"/>
            <a:r>
              <a:rPr lang="en-US" dirty="0" smtClean="0"/>
              <a:t>Left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4</a:t>
            </a:r>
          </a:p>
          <a:p>
            <a:pPr lvl="2"/>
            <a:r>
              <a:rPr lang="en-US" dirty="0" smtClean="0"/>
              <a:t>On the command Colors, Ready, Cut sharply return the left hand to the position of attention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53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val 53"/>
          <p:cNvSpPr/>
          <p:nvPr/>
        </p:nvSpPr>
        <p:spPr>
          <a:xfrm>
            <a:off x="4335676" y="3777211"/>
            <a:ext cx="152400" cy="142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335676" y="3929611"/>
            <a:ext cx="152400" cy="142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335676" y="4082011"/>
            <a:ext cx="152400" cy="142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335676" y="4234411"/>
            <a:ext cx="152400" cy="142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335676" y="4386811"/>
            <a:ext cx="152400" cy="142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647797" y="1035006"/>
            <a:ext cx="152400" cy="142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877090" y="1035006"/>
            <a:ext cx="152400" cy="142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4106383" y="1035006"/>
            <a:ext cx="152400" cy="142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4335676" y="1035006"/>
            <a:ext cx="152400" cy="142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564968" y="1035006"/>
            <a:ext cx="152400" cy="1429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Rounded Turn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1524000" y="226695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table</a:t>
            </a:r>
            <a:endParaRPr lang="en-US" sz="1600" dirty="0"/>
          </a:p>
        </p:txBody>
      </p:sp>
      <p:sp>
        <p:nvSpPr>
          <p:cNvPr id="44" name="Oval 43"/>
          <p:cNvSpPr/>
          <p:nvPr/>
        </p:nvSpPr>
        <p:spPr>
          <a:xfrm>
            <a:off x="2654531" y="325755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table</a:t>
            </a:r>
            <a:endParaRPr lang="en-US" sz="1600" dirty="0"/>
          </a:p>
        </p:txBody>
      </p:sp>
      <p:sp>
        <p:nvSpPr>
          <p:cNvPr id="45" name="Oval 44"/>
          <p:cNvSpPr/>
          <p:nvPr/>
        </p:nvSpPr>
        <p:spPr>
          <a:xfrm>
            <a:off x="1676400" y="409575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table</a:t>
            </a:r>
            <a:endParaRPr lang="en-US" sz="1600" dirty="0"/>
          </a:p>
        </p:txBody>
      </p:sp>
      <p:sp>
        <p:nvSpPr>
          <p:cNvPr id="46" name="Oval 45"/>
          <p:cNvSpPr/>
          <p:nvPr/>
        </p:nvSpPr>
        <p:spPr>
          <a:xfrm>
            <a:off x="2654531" y="165735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table</a:t>
            </a:r>
            <a:endParaRPr lang="en-US" sz="1600" dirty="0"/>
          </a:p>
        </p:txBody>
      </p:sp>
      <p:sp>
        <p:nvSpPr>
          <p:cNvPr id="47" name="Oval 46"/>
          <p:cNvSpPr/>
          <p:nvPr/>
        </p:nvSpPr>
        <p:spPr>
          <a:xfrm>
            <a:off x="5105400" y="165735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table</a:t>
            </a:r>
            <a:endParaRPr lang="en-US" sz="1600" dirty="0"/>
          </a:p>
        </p:txBody>
      </p:sp>
      <p:sp>
        <p:nvSpPr>
          <p:cNvPr id="48" name="Oval 47"/>
          <p:cNvSpPr/>
          <p:nvPr/>
        </p:nvSpPr>
        <p:spPr>
          <a:xfrm>
            <a:off x="6400800" y="404899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table</a:t>
            </a:r>
            <a:endParaRPr lang="en-US" sz="1600" dirty="0"/>
          </a:p>
        </p:txBody>
      </p:sp>
      <p:sp>
        <p:nvSpPr>
          <p:cNvPr id="49" name="Oval 48"/>
          <p:cNvSpPr/>
          <p:nvPr/>
        </p:nvSpPr>
        <p:spPr>
          <a:xfrm>
            <a:off x="5122026" y="325755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table</a:t>
            </a:r>
            <a:endParaRPr lang="en-US" sz="1600" dirty="0"/>
          </a:p>
        </p:txBody>
      </p:sp>
      <p:sp>
        <p:nvSpPr>
          <p:cNvPr id="50" name="Oval 49"/>
          <p:cNvSpPr/>
          <p:nvPr/>
        </p:nvSpPr>
        <p:spPr>
          <a:xfrm>
            <a:off x="6306589" y="226625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table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419600" y="1704109"/>
            <a:ext cx="0" cy="2848841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3655444" y="1106473"/>
            <a:ext cx="2136063" cy="597636"/>
          </a:xfrm>
          <a:custGeom>
            <a:avLst/>
            <a:gdLst>
              <a:gd name="connsiteX0" fmla="*/ 744687 w 1899654"/>
              <a:gd name="connsiteY0" fmla="*/ 582521 h 582521"/>
              <a:gd name="connsiteX1" fmla="*/ 1891844 w 1899654"/>
              <a:gd name="connsiteY1" fmla="*/ 283263 h 582521"/>
              <a:gd name="connsiteX2" fmla="*/ 237611 w 1899654"/>
              <a:gd name="connsiteY2" fmla="*/ 33881 h 582521"/>
              <a:gd name="connsiteX3" fmla="*/ 46418 w 1899654"/>
              <a:gd name="connsiteY3" fmla="*/ 8943 h 582521"/>
              <a:gd name="connsiteX0" fmla="*/ 748633 w 1983372"/>
              <a:gd name="connsiteY0" fmla="*/ 576858 h 576858"/>
              <a:gd name="connsiteX1" fmla="*/ 1976370 w 1983372"/>
              <a:gd name="connsiteY1" fmla="*/ 119658 h 576858"/>
              <a:gd name="connsiteX2" fmla="*/ 241557 w 1983372"/>
              <a:gd name="connsiteY2" fmla="*/ 28218 h 576858"/>
              <a:gd name="connsiteX3" fmla="*/ 50364 w 1983372"/>
              <a:gd name="connsiteY3" fmla="*/ 3280 h 576858"/>
              <a:gd name="connsiteX0" fmla="*/ 722296 w 1961439"/>
              <a:gd name="connsiteY0" fmla="*/ 577029 h 577029"/>
              <a:gd name="connsiteX1" fmla="*/ 1950033 w 1961439"/>
              <a:gd name="connsiteY1" fmla="*/ 119829 h 577029"/>
              <a:gd name="connsiteX2" fmla="*/ 1271579 w 1961439"/>
              <a:gd name="connsiteY2" fmla="*/ 3450 h 577029"/>
              <a:gd name="connsiteX3" fmla="*/ 215220 w 1961439"/>
              <a:gd name="connsiteY3" fmla="*/ 28389 h 577029"/>
              <a:gd name="connsiteX4" fmla="*/ 24027 w 1961439"/>
              <a:gd name="connsiteY4" fmla="*/ 3451 h 577029"/>
              <a:gd name="connsiteX0" fmla="*/ 722296 w 1999809"/>
              <a:gd name="connsiteY0" fmla="*/ 577029 h 577029"/>
              <a:gd name="connsiteX1" fmla="*/ 1811457 w 1999809"/>
              <a:gd name="connsiteY1" fmla="*/ 319335 h 577029"/>
              <a:gd name="connsiteX2" fmla="*/ 1950033 w 1999809"/>
              <a:gd name="connsiteY2" fmla="*/ 119829 h 577029"/>
              <a:gd name="connsiteX3" fmla="*/ 1271579 w 1999809"/>
              <a:gd name="connsiteY3" fmla="*/ 3450 h 577029"/>
              <a:gd name="connsiteX4" fmla="*/ 215220 w 1999809"/>
              <a:gd name="connsiteY4" fmla="*/ 28389 h 577029"/>
              <a:gd name="connsiteX5" fmla="*/ 24027 w 1999809"/>
              <a:gd name="connsiteY5" fmla="*/ 3451 h 577029"/>
              <a:gd name="connsiteX0" fmla="*/ 724298 w 1996461"/>
              <a:gd name="connsiteY0" fmla="*/ 592907 h 592907"/>
              <a:gd name="connsiteX1" fmla="*/ 1813459 w 1996461"/>
              <a:gd name="connsiteY1" fmla="*/ 335213 h 592907"/>
              <a:gd name="connsiteX2" fmla="*/ 1952035 w 1996461"/>
              <a:gd name="connsiteY2" fmla="*/ 135707 h 592907"/>
              <a:gd name="connsiteX3" fmla="*/ 1346102 w 1996461"/>
              <a:gd name="connsiteY3" fmla="*/ 2703 h 592907"/>
              <a:gd name="connsiteX4" fmla="*/ 217222 w 1996461"/>
              <a:gd name="connsiteY4" fmla="*/ 44267 h 592907"/>
              <a:gd name="connsiteX5" fmla="*/ 26029 w 1996461"/>
              <a:gd name="connsiteY5" fmla="*/ 19329 h 592907"/>
              <a:gd name="connsiteX0" fmla="*/ 725955 w 1998118"/>
              <a:gd name="connsiteY0" fmla="*/ 597636 h 597636"/>
              <a:gd name="connsiteX1" fmla="*/ 1815116 w 1998118"/>
              <a:gd name="connsiteY1" fmla="*/ 339942 h 597636"/>
              <a:gd name="connsiteX2" fmla="*/ 1953692 w 1998118"/>
              <a:gd name="connsiteY2" fmla="*/ 140436 h 597636"/>
              <a:gd name="connsiteX3" fmla="*/ 1347759 w 1998118"/>
              <a:gd name="connsiteY3" fmla="*/ 7432 h 597636"/>
              <a:gd name="connsiteX4" fmla="*/ 210821 w 1998118"/>
              <a:gd name="connsiteY4" fmla="*/ 7432 h 597636"/>
              <a:gd name="connsiteX5" fmla="*/ 27686 w 1998118"/>
              <a:gd name="connsiteY5" fmla="*/ 24058 h 597636"/>
              <a:gd name="connsiteX0" fmla="*/ 725955 w 2059851"/>
              <a:gd name="connsiteY0" fmla="*/ 597636 h 597636"/>
              <a:gd name="connsiteX1" fmla="*/ 1935985 w 2059851"/>
              <a:gd name="connsiteY1" fmla="*/ 398131 h 597636"/>
              <a:gd name="connsiteX2" fmla="*/ 1953692 w 2059851"/>
              <a:gd name="connsiteY2" fmla="*/ 140436 h 597636"/>
              <a:gd name="connsiteX3" fmla="*/ 1347759 w 2059851"/>
              <a:gd name="connsiteY3" fmla="*/ 7432 h 597636"/>
              <a:gd name="connsiteX4" fmla="*/ 210821 w 2059851"/>
              <a:gd name="connsiteY4" fmla="*/ 7432 h 597636"/>
              <a:gd name="connsiteX5" fmla="*/ 27686 w 2059851"/>
              <a:gd name="connsiteY5" fmla="*/ 24058 h 597636"/>
              <a:gd name="connsiteX0" fmla="*/ 725955 w 2070582"/>
              <a:gd name="connsiteY0" fmla="*/ 597636 h 597636"/>
              <a:gd name="connsiteX1" fmla="*/ 1935985 w 2070582"/>
              <a:gd name="connsiteY1" fmla="*/ 398131 h 597636"/>
              <a:gd name="connsiteX2" fmla="*/ 1977866 w 2070582"/>
              <a:gd name="connsiteY2" fmla="*/ 65622 h 597636"/>
              <a:gd name="connsiteX3" fmla="*/ 1347759 w 2070582"/>
              <a:gd name="connsiteY3" fmla="*/ 7432 h 597636"/>
              <a:gd name="connsiteX4" fmla="*/ 210821 w 2070582"/>
              <a:gd name="connsiteY4" fmla="*/ 7432 h 597636"/>
              <a:gd name="connsiteX5" fmla="*/ 27686 w 2070582"/>
              <a:gd name="connsiteY5" fmla="*/ 24058 h 597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0582" h="597636">
                <a:moveTo>
                  <a:pt x="725955" y="597636"/>
                </a:moveTo>
                <a:cubicBezTo>
                  <a:pt x="896738" y="542218"/>
                  <a:pt x="1731362" y="474331"/>
                  <a:pt x="1935985" y="398131"/>
                </a:cubicBezTo>
                <a:cubicBezTo>
                  <a:pt x="2140608" y="321931"/>
                  <a:pt x="2075903" y="130738"/>
                  <a:pt x="1977866" y="65622"/>
                </a:cubicBezTo>
                <a:cubicBezTo>
                  <a:pt x="1879829" y="506"/>
                  <a:pt x="1636894" y="22672"/>
                  <a:pt x="1347759" y="7432"/>
                </a:cubicBezTo>
                <a:cubicBezTo>
                  <a:pt x="1058624" y="-7808"/>
                  <a:pt x="430833" y="4661"/>
                  <a:pt x="210821" y="7432"/>
                </a:cubicBezTo>
                <a:cubicBezTo>
                  <a:pt x="-9191" y="10203"/>
                  <a:pt x="-30503" y="13667"/>
                  <a:pt x="27686" y="24058"/>
                </a:cubicBezTo>
              </a:path>
            </a:pathLst>
          </a:custGeom>
          <a:noFill/>
          <a:ln>
            <a:prstDash val="dash"/>
            <a:headEnd type="none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Half Frame 52"/>
          <p:cNvSpPr/>
          <p:nvPr/>
        </p:nvSpPr>
        <p:spPr>
          <a:xfrm rot="2745929">
            <a:off x="4191000" y="4647610"/>
            <a:ext cx="457200" cy="4572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Half Frame 54"/>
          <p:cNvSpPr/>
          <p:nvPr/>
        </p:nvSpPr>
        <p:spPr>
          <a:xfrm rot="5234482">
            <a:off x="4107076" y="1701685"/>
            <a:ext cx="457200" cy="4572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22591" y="4876210"/>
            <a:ext cx="1794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Forward, MARCH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31449" y="927616"/>
            <a:ext cx="203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Begin “Mark, TIME”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3"/>
            <a:endCxn id="62" idx="2"/>
          </p:cNvCxnSpPr>
          <p:nvPr/>
        </p:nvCxnSpPr>
        <p:spPr>
          <a:xfrm flipV="1">
            <a:off x="3164378" y="1106473"/>
            <a:ext cx="483419" cy="580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881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Colors Turn Left (from </a:t>
            </a:r>
            <a:r>
              <a:rPr lang="en-US" dirty="0"/>
              <a:t>M</a:t>
            </a:r>
            <a:r>
              <a:rPr lang="en-US" dirty="0" smtClean="0"/>
              <a:t>ark </a:t>
            </a:r>
            <a:r>
              <a:rPr lang="en-US" dirty="0"/>
              <a:t>T</a:t>
            </a:r>
            <a:r>
              <a:rPr lang="en-US" dirty="0" smtClean="0"/>
              <a:t>ime)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540844" y="2324432"/>
            <a:ext cx="318116" cy="659858"/>
            <a:chOff x="762000" y="3114119"/>
            <a:chExt cx="318116" cy="65985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899" t="14414" r="53617" b="13828"/>
            <a:stretch/>
          </p:blipFill>
          <p:spPr bwMode="auto">
            <a:xfrm>
              <a:off x="781396" y="3114119"/>
              <a:ext cx="298720" cy="659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762000" y="3116818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 rot="18976462">
            <a:off x="3398720" y="2306842"/>
            <a:ext cx="309700" cy="628649"/>
            <a:chOff x="2438400" y="3028950"/>
            <a:chExt cx="309700" cy="628649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38" t="15586" r="15071" b="16051"/>
            <a:stretch/>
          </p:blipFill>
          <p:spPr bwMode="auto">
            <a:xfrm>
              <a:off x="2438401" y="3028950"/>
              <a:ext cx="267510" cy="628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2438400" y="3028950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R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324302" y="1920266"/>
            <a:ext cx="770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Colors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36293" y="19202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 rot="18587331">
            <a:off x="4242852" y="2686661"/>
            <a:ext cx="318116" cy="659858"/>
            <a:chOff x="762000" y="3114119"/>
            <a:chExt cx="318116" cy="659858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899" t="14414" r="53617" b="13828"/>
            <a:stretch/>
          </p:blipFill>
          <p:spPr bwMode="auto">
            <a:xfrm>
              <a:off x="781396" y="3114119"/>
              <a:ext cx="298720" cy="659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 rot="21547024">
              <a:off x="762000" y="3116818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312259" y="19202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 rot="16605405">
            <a:off x="5004211" y="2067182"/>
            <a:ext cx="309700" cy="628649"/>
            <a:chOff x="2438400" y="3028950"/>
            <a:chExt cx="309700" cy="628649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38" t="15586" r="15071" b="16051"/>
            <a:stretch/>
          </p:blipFill>
          <p:spPr bwMode="auto">
            <a:xfrm>
              <a:off x="2438401" y="3028950"/>
              <a:ext cx="267510" cy="628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 rot="362108">
              <a:off x="2438400" y="3028950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R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986015" y="19202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 rot="14785613">
            <a:off x="5652642" y="2726091"/>
            <a:ext cx="318116" cy="659858"/>
            <a:chOff x="762000" y="3114119"/>
            <a:chExt cx="318116" cy="659858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899" t="14414" r="53617" b="13828"/>
            <a:stretch/>
          </p:blipFill>
          <p:spPr bwMode="auto">
            <a:xfrm>
              <a:off x="781396" y="3114119"/>
              <a:ext cx="298720" cy="659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762000" y="3116818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5607659" y="1920266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(Halt)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 rot="16002778">
            <a:off x="6928889" y="2163581"/>
            <a:ext cx="309700" cy="628649"/>
            <a:chOff x="2438400" y="3028950"/>
            <a:chExt cx="309700" cy="628649"/>
          </a:xfrm>
        </p:grpSpPr>
        <p:pic>
          <p:nvPicPr>
            <p:cNvPr id="31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38" t="15586" r="15071" b="16051"/>
            <a:stretch/>
          </p:blipFill>
          <p:spPr bwMode="auto">
            <a:xfrm>
              <a:off x="2438401" y="3028950"/>
              <a:ext cx="267510" cy="628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TextBox 31"/>
            <p:cNvSpPr txBox="1"/>
            <p:nvPr/>
          </p:nvSpPr>
          <p:spPr>
            <a:xfrm rot="362108">
              <a:off x="2438400" y="3028950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R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 rot="15967984">
            <a:off x="6952671" y="2477080"/>
            <a:ext cx="318116" cy="659858"/>
            <a:chOff x="762000" y="3114119"/>
            <a:chExt cx="318116" cy="659858"/>
          </a:xfrm>
        </p:grpSpPr>
        <p:pic>
          <p:nvPicPr>
            <p:cNvPr id="34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899" t="14414" r="53617" b="13828"/>
            <a:stretch/>
          </p:blipFill>
          <p:spPr bwMode="auto">
            <a:xfrm>
              <a:off x="781396" y="3114119"/>
              <a:ext cx="298720" cy="659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TextBox 34"/>
            <p:cNvSpPr txBox="1"/>
            <p:nvPr/>
          </p:nvSpPr>
          <p:spPr>
            <a:xfrm>
              <a:off x="762000" y="3116818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6679344" y="1920266"/>
            <a:ext cx="10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Complete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 rot="21025526">
            <a:off x="1738025" y="2335768"/>
            <a:ext cx="309700" cy="628649"/>
            <a:chOff x="2438400" y="3028950"/>
            <a:chExt cx="309700" cy="628649"/>
          </a:xfrm>
        </p:grpSpPr>
        <p:pic>
          <p:nvPicPr>
            <p:cNvPr id="38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38" t="15586" r="15071" b="16051"/>
            <a:stretch/>
          </p:blipFill>
          <p:spPr bwMode="auto">
            <a:xfrm>
              <a:off x="2438401" y="3028950"/>
              <a:ext cx="267510" cy="628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" name="TextBox 38"/>
            <p:cNvSpPr txBox="1"/>
            <p:nvPr/>
          </p:nvSpPr>
          <p:spPr>
            <a:xfrm rot="362108">
              <a:off x="2438400" y="3028950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R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 rot="389207">
            <a:off x="1312365" y="2334516"/>
            <a:ext cx="318116" cy="659858"/>
            <a:chOff x="762000" y="3114119"/>
            <a:chExt cx="318116" cy="659858"/>
          </a:xfrm>
        </p:grpSpPr>
        <p:pic>
          <p:nvPicPr>
            <p:cNvPr id="41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899" t="14414" r="53617" b="13828"/>
            <a:stretch/>
          </p:blipFill>
          <p:spPr bwMode="auto">
            <a:xfrm>
              <a:off x="781396" y="3114119"/>
              <a:ext cx="298720" cy="659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TextBox 41"/>
            <p:cNvSpPr txBox="1"/>
            <p:nvPr/>
          </p:nvSpPr>
          <p:spPr>
            <a:xfrm>
              <a:off x="762000" y="3116818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186477" y="1733550"/>
            <a:ext cx="960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Marking</a:t>
            </a:r>
          </a:p>
          <a:p>
            <a:pPr algn="ctr"/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871309" y="1352550"/>
            <a:ext cx="5443891" cy="0"/>
          </a:xfrm>
          <a:prstGeom prst="straightConnector1">
            <a:avLst/>
          </a:prstGeom>
          <a:ln w="5080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15200" y="1172387"/>
            <a:ext cx="697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Stage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840285" y="1167884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Audience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0" y="2918383"/>
            <a:ext cx="1801982" cy="1866630"/>
            <a:chOff x="0" y="2918383"/>
            <a:chExt cx="1801982" cy="1866630"/>
          </a:xfrm>
        </p:grpSpPr>
        <p:sp>
          <p:nvSpPr>
            <p:cNvPr id="14" name="Arc 13"/>
            <p:cNvSpPr/>
            <p:nvPr/>
          </p:nvSpPr>
          <p:spPr>
            <a:xfrm rot="5224182">
              <a:off x="270522" y="3253552"/>
              <a:ext cx="1866630" cy="1196291"/>
            </a:xfrm>
            <a:prstGeom prst="arc">
              <a:avLst>
                <a:gd name="adj1" fmla="val 16200000"/>
                <a:gd name="adj2" fmla="val 1826300"/>
              </a:avLst>
            </a:prstGeom>
            <a:ln>
              <a:solidFill>
                <a:schemeClr val="accent2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 flipV="1">
              <a:off x="149421" y="3345666"/>
              <a:ext cx="687885" cy="1217901"/>
            </a:xfrm>
            <a:prstGeom prst="line">
              <a:avLst/>
            </a:prstGeom>
            <a:ln>
              <a:solidFill>
                <a:schemeClr val="accent2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0" y="3343986"/>
              <a:ext cx="149421" cy="0"/>
            </a:xfrm>
            <a:prstGeom prst="line">
              <a:avLst/>
            </a:prstGeom>
            <a:ln>
              <a:solidFill>
                <a:schemeClr val="accent2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220129" y="4715925"/>
            <a:ext cx="1871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Direction of travel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283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5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Present, Arms (from Shoulder, ARMS)</a:t>
            </a:r>
            <a:endParaRPr lang="en-US" sz="1300" dirty="0" smtClean="0"/>
          </a:p>
          <a:p>
            <a:pPr lvl="1"/>
            <a:r>
              <a:rPr lang="en-US" dirty="0" smtClean="0"/>
              <a:t>Right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1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lide </a:t>
            </a:r>
            <a:r>
              <a:rPr lang="en-US" dirty="0"/>
              <a:t>the butt down so the rifle springs from the </a:t>
            </a:r>
            <a:r>
              <a:rPr lang="en-US" dirty="0" smtClean="0"/>
              <a:t>shoulder</a:t>
            </a:r>
          </a:p>
          <a:p>
            <a:pPr lvl="2"/>
            <a:r>
              <a:rPr lang="en-US" dirty="0"/>
              <a:t>Hold the weapon in this upright position perpendicular to the ground, using only the right hand</a:t>
            </a:r>
          </a:p>
        </p:txBody>
      </p:sp>
    </p:spTree>
    <p:extLst>
      <p:ext uri="{BB962C8B-B14F-4D97-AF65-F5344CB8AC3E}">
        <p14:creationId xmlns:p14="http://schemas.microsoft.com/office/powerpoint/2010/main" val="959667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Present, Arms (from Shoulder, ARMS)</a:t>
            </a:r>
            <a:endParaRPr lang="en-US" sz="1300" dirty="0" smtClean="0"/>
          </a:p>
          <a:p>
            <a:pPr lvl="1"/>
            <a:r>
              <a:rPr lang="en-US" dirty="0" smtClean="0"/>
              <a:t>Right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2</a:t>
            </a:r>
          </a:p>
          <a:p>
            <a:pPr lvl="2"/>
            <a:r>
              <a:rPr lang="en-US" dirty="0"/>
              <a:t>Twist the rifle clockwise so that the rifle falls in front of your chest with the upper hand guard centered over your left </a:t>
            </a:r>
            <a:r>
              <a:rPr lang="en-US" dirty="0" smtClean="0"/>
              <a:t>eye</a:t>
            </a:r>
          </a:p>
          <a:p>
            <a:pPr lvl="2"/>
            <a:r>
              <a:rPr lang="en-US" dirty="0"/>
              <a:t>Raise the left hand smartly to catch the balance (approximately 8” above the trigger housing) a fist-width away from the center of your chest</a:t>
            </a:r>
          </a:p>
        </p:txBody>
      </p:sp>
    </p:spTree>
    <p:extLst>
      <p:ext uri="{BB962C8B-B14F-4D97-AF65-F5344CB8AC3E}">
        <p14:creationId xmlns:p14="http://schemas.microsoft.com/office/powerpoint/2010/main" val="3496369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Present, Arms (from Shoulder, ARMS)</a:t>
            </a:r>
            <a:endParaRPr lang="en-US" sz="1300" dirty="0" smtClean="0"/>
          </a:p>
          <a:p>
            <a:pPr lvl="1"/>
            <a:r>
              <a:rPr lang="en-US" dirty="0" smtClean="0"/>
              <a:t>Right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3</a:t>
            </a:r>
          </a:p>
          <a:p>
            <a:pPr lvl="2"/>
            <a:r>
              <a:rPr lang="en-US" dirty="0"/>
              <a:t>Move the right hand directly to the small of the stock </a:t>
            </a:r>
          </a:p>
        </p:txBody>
      </p:sp>
    </p:spTree>
    <p:extLst>
      <p:ext uri="{BB962C8B-B14F-4D97-AF65-F5344CB8AC3E}">
        <p14:creationId xmlns:p14="http://schemas.microsoft.com/office/powerpoint/2010/main" val="33153511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Present, Arms (from Shoulder, ARMS)</a:t>
            </a:r>
            <a:endParaRPr lang="en-US" sz="1300" dirty="0" smtClean="0"/>
          </a:p>
          <a:p>
            <a:pPr lvl="1"/>
            <a:r>
              <a:rPr lang="en-US" dirty="0" smtClean="0"/>
              <a:t>Right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4</a:t>
            </a:r>
          </a:p>
          <a:p>
            <a:pPr lvl="2"/>
            <a:r>
              <a:rPr lang="en-US" dirty="0" smtClean="0"/>
              <a:t>With the right hand twist the weapon clockwise so the sling faces away from the body</a:t>
            </a:r>
          </a:p>
          <a:p>
            <a:pPr lvl="2"/>
            <a:r>
              <a:rPr lang="en-US" dirty="0" smtClean="0"/>
              <a:t>At the same time, drop the front eyesight to eye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94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Convocation Details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245394"/>
            <a:ext cx="4038600" cy="2545556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US" dirty="0" smtClean="0"/>
              <a:t>Date:</a:t>
            </a:r>
          </a:p>
          <a:p>
            <a:pPr marL="0" indent="0" algn="r">
              <a:buNone/>
            </a:pPr>
            <a:r>
              <a:rPr lang="en-US" dirty="0" smtClean="0"/>
              <a:t>Location:</a:t>
            </a:r>
          </a:p>
          <a:p>
            <a:pPr marL="0" indent="0" algn="r">
              <a:buNone/>
            </a:pPr>
            <a:r>
              <a:rPr lang="en-US" dirty="0" smtClean="0"/>
              <a:t>Show Times:</a:t>
            </a:r>
          </a:p>
          <a:p>
            <a:pPr marL="0" indent="0" algn="r">
              <a:buNone/>
            </a:pPr>
            <a:r>
              <a:rPr lang="en-US" dirty="0" smtClean="0"/>
              <a:t>Number of Cadets:</a:t>
            </a:r>
          </a:p>
          <a:p>
            <a:pPr marL="0" indent="0" algn="r">
              <a:buNone/>
            </a:pPr>
            <a:r>
              <a:rPr lang="en-US" dirty="0" smtClean="0"/>
              <a:t>Uniform: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245394"/>
            <a:ext cx="4038600" cy="25455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9 Aug 21</a:t>
            </a:r>
          </a:p>
          <a:p>
            <a:pPr marL="0" indent="0">
              <a:buNone/>
            </a:pPr>
            <a:r>
              <a:rPr lang="en-US" dirty="0" smtClean="0"/>
              <a:t>Civic Center</a:t>
            </a:r>
          </a:p>
          <a:p>
            <a:pPr marL="0" indent="0">
              <a:buNone/>
            </a:pPr>
            <a:r>
              <a:rPr lang="en-US" dirty="0" smtClean="0"/>
              <a:t>0730 and 1015 </a:t>
            </a:r>
            <a:r>
              <a:rPr lang="en-US" dirty="0" err="1" smtClean="0"/>
              <a:t>hrs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 (5 formation, 1 pledge)</a:t>
            </a:r>
          </a:p>
          <a:p>
            <a:pPr marL="0" indent="0">
              <a:buNone/>
            </a:pPr>
            <a:r>
              <a:rPr lang="en-US" dirty="0" smtClean="0"/>
              <a:t>Full Service 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476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Present, Arms (from Shoulder, ARMS)</a:t>
            </a:r>
            <a:endParaRPr lang="en-US" sz="1300" dirty="0" smtClean="0"/>
          </a:p>
          <a:p>
            <a:pPr lvl="1"/>
            <a:r>
              <a:rPr lang="en-US" dirty="0" smtClean="0"/>
              <a:t>Left Side</a:t>
            </a:r>
          </a:p>
          <a:p>
            <a:pPr lvl="1"/>
            <a:r>
              <a:rPr lang="en-US" dirty="0" smtClean="0"/>
              <a:t>Executed in 3 counts</a:t>
            </a:r>
          </a:p>
          <a:p>
            <a:pPr lvl="1"/>
            <a:r>
              <a:rPr lang="en-US" dirty="0" smtClean="0"/>
              <a:t>Count 1</a:t>
            </a:r>
          </a:p>
          <a:p>
            <a:pPr lvl="2"/>
            <a:r>
              <a:rPr lang="en-US" dirty="0" smtClean="0"/>
              <a:t>Place the </a:t>
            </a:r>
            <a:r>
              <a:rPr lang="en-US" dirty="0"/>
              <a:t>right hand on the small of the stock, and bring the weapon down to the front of your body at port </a:t>
            </a:r>
            <a:r>
              <a:rPr lang="en-US" dirty="0" smtClean="0"/>
              <a:t>arms</a:t>
            </a:r>
          </a:p>
          <a:p>
            <a:pPr lvl="2"/>
            <a:r>
              <a:rPr lang="en-US" dirty="0" smtClean="0"/>
              <a:t>Left </a:t>
            </a:r>
            <a:r>
              <a:rPr lang="en-US" dirty="0"/>
              <a:t>hand </a:t>
            </a:r>
            <a:r>
              <a:rPr lang="en-US" dirty="0" smtClean="0"/>
              <a:t>is pinned </a:t>
            </a:r>
            <a:r>
              <a:rPr lang="en-US" dirty="0"/>
              <a:t>to the side</a:t>
            </a:r>
          </a:p>
        </p:txBody>
      </p:sp>
    </p:spTree>
    <p:extLst>
      <p:ext uri="{BB962C8B-B14F-4D97-AF65-F5344CB8AC3E}">
        <p14:creationId xmlns:p14="http://schemas.microsoft.com/office/powerpoint/2010/main" val="179211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Present, Arms (from Shoulder, ARMS)</a:t>
            </a:r>
            <a:endParaRPr lang="en-US" sz="1300" dirty="0" smtClean="0"/>
          </a:p>
          <a:p>
            <a:pPr lvl="1"/>
            <a:r>
              <a:rPr lang="en-US" dirty="0" smtClean="0"/>
              <a:t>Left Side</a:t>
            </a:r>
          </a:p>
          <a:p>
            <a:pPr lvl="1"/>
            <a:r>
              <a:rPr lang="en-US" dirty="0" smtClean="0"/>
              <a:t>Executed in three counts</a:t>
            </a:r>
          </a:p>
          <a:p>
            <a:pPr lvl="1"/>
            <a:r>
              <a:rPr lang="en-US" dirty="0" smtClean="0"/>
              <a:t>Count 2</a:t>
            </a:r>
          </a:p>
          <a:p>
            <a:pPr lvl="2"/>
            <a:r>
              <a:rPr lang="en-US" dirty="0"/>
              <a:t>Bring your left hand to slap the weapon to port arms</a:t>
            </a:r>
          </a:p>
        </p:txBody>
      </p:sp>
    </p:spTree>
    <p:extLst>
      <p:ext uri="{BB962C8B-B14F-4D97-AF65-F5344CB8AC3E}">
        <p14:creationId xmlns:p14="http://schemas.microsoft.com/office/powerpoint/2010/main" val="1922472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Present, Arms (from Shoulder, ARMS)</a:t>
            </a:r>
            <a:endParaRPr lang="en-US" sz="1300" dirty="0" smtClean="0"/>
          </a:p>
          <a:p>
            <a:pPr lvl="1"/>
            <a:r>
              <a:rPr lang="en-US" dirty="0" smtClean="0"/>
              <a:t>Left Side</a:t>
            </a:r>
          </a:p>
          <a:p>
            <a:pPr lvl="1"/>
            <a:r>
              <a:rPr lang="en-US" dirty="0" smtClean="0"/>
              <a:t>Executed in three counts</a:t>
            </a:r>
          </a:p>
          <a:p>
            <a:pPr lvl="1"/>
            <a:r>
              <a:rPr lang="en-US" dirty="0" smtClean="0"/>
              <a:t>Count 3</a:t>
            </a:r>
          </a:p>
          <a:p>
            <a:pPr lvl="2"/>
            <a:r>
              <a:rPr lang="en-US" dirty="0" smtClean="0"/>
              <a:t>With the right hand twist the weapon clockwise so the sling faces away from the body</a:t>
            </a:r>
          </a:p>
          <a:p>
            <a:pPr lvl="2"/>
            <a:r>
              <a:rPr lang="en-US" dirty="0" smtClean="0"/>
              <a:t>At the same time, drop the front eyesight to eye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291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74438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Right Shoulder, Arms (from Present, ARMS)</a:t>
            </a:r>
            <a:endParaRPr lang="en-US" sz="1300" dirty="0" smtClean="0"/>
          </a:p>
          <a:p>
            <a:pPr lvl="1"/>
            <a:r>
              <a:rPr lang="en-US" dirty="0" smtClean="0"/>
              <a:t>Right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1 (on the preparatory command “Right Shoulder)</a:t>
            </a:r>
          </a:p>
          <a:p>
            <a:pPr lvl="2"/>
            <a:r>
              <a:rPr lang="en-US" dirty="0" smtClean="0"/>
              <a:t>At the same time, left arm pins to side and right hand rotates rifle 90 degrees to the left</a:t>
            </a:r>
          </a:p>
          <a:p>
            <a:pPr lvl="2"/>
            <a:r>
              <a:rPr lang="en-US" dirty="0" smtClean="0"/>
              <a:t>As the rifle rotates to the left, grasp the balance of the rifle with the left hand (you are now at “Port, ARMS)</a:t>
            </a:r>
          </a:p>
        </p:txBody>
      </p:sp>
    </p:spTree>
    <p:extLst>
      <p:ext uri="{BB962C8B-B14F-4D97-AF65-F5344CB8AC3E}">
        <p14:creationId xmlns:p14="http://schemas.microsoft.com/office/powerpoint/2010/main" val="3791061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Right Shoulder, ARMS (from Present, ARMS)</a:t>
            </a:r>
          </a:p>
          <a:p>
            <a:pPr lvl="1"/>
            <a:r>
              <a:rPr lang="en-US" dirty="0" smtClean="0"/>
              <a:t>Right Side</a:t>
            </a:r>
          </a:p>
          <a:p>
            <a:pPr lvl="1"/>
            <a:r>
              <a:rPr lang="en-US" dirty="0" smtClean="0"/>
              <a:t>Executed in </a:t>
            </a:r>
            <a:r>
              <a:rPr lang="en-US" dirty="0" smtClean="0"/>
              <a:t>four </a:t>
            </a:r>
            <a:r>
              <a:rPr lang="en-US" dirty="0" smtClean="0"/>
              <a:t>counts</a:t>
            </a:r>
          </a:p>
          <a:p>
            <a:pPr lvl="1"/>
            <a:r>
              <a:rPr lang="en-US" dirty="0" smtClean="0"/>
              <a:t>Count 2</a:t>
            </a:r>
          </a:p>
          <a:p>
            <a:pPr lvl="2"/>
            <a:r>
              <a:rPr lang="en-US" dirty="0" smtClean="0"/>
              <a:t>Remove right hand from the upper hand guard and grip the heel of the butt plate between the first two fingers of the right hand</a:t>
            </a:r>
          </a:p>
          <a:p>
            <a:pPr lvl="2"/>
            <a:r>
              <a:rPr lang="en-US" dirty="0" smtClean="0"/>
              <a:t>Flick the rifle counter-clockwise so the sling is facing the right shoulder, parallel to the body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576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86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Right Shoulder, ARMS (from </a:t>
            </a:r>
            <a:r>
              <a:rPr lang="en-US" dirty="0" smtClean="0"/>
              <a:t>Present, ARMS)</a:t>
            </a:r>
            <a:endParaRPr lang="en-US" dirty="0" smtClean="0"/>
          </a:p>
          <a:p>
            <a:pPr lvl="1"/>
            <a:r>
              <a:rPr lang="en-US" dirty="0" smtClean="0"/>
              <a:t>Right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3</a:t>
            </a:r>
          </a:p>
          <a:p>
            <a:pPr lvl="2"/>
            <a:r>
              <a:rPr lang="en-US" dirty="0" smtClean="0"/>
              <a:t>Keep your right elbow tight to the side</a:t>
            </a:r>
          </a:p>
          <a:p>
            <a:pPr lvl="2"/>
            <a:r>
              <a:rPr lang="en-US" dirty="0" smtClean="0"/>
              <a:t>Sling the rifle up to the shoulder using the forearm and guide the rifle up without changing the grip on the butt</a:t>
            </a:r>
          </a:p>
          <a:p>
            <a:pPr lvl="2"/>
            <a:r>
              <a:rPr lang="en-US" dirty="0" smtClean="0"/>
              <a:t>After the rifle is at a 45 degree angle to the ground, take the left hand with the fingers and thumb tightly together, and position it at the rear of the receiver</a:t>
            </a:r>
          </a:p>
          <a:p>
            <a:pPr lvl="2"/>
            <a:r>
              <a:rPr lang="en-US" dirty="0" smtClean="0"/>
              <a:t>The right elbow is tight to the right side</a:t>
            </a:r>
          </a:p>
          <a:p>
            <a:pPr lvl="2"/>
            <a:r>
              <a:rPr lang="en-US" dirty="0" smtClean="0"/>
              <a:t>The left wrist is straight and the left forearm at a 45 degree angle to the 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1649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Right Shoulder, ARMS (from </a:t>
            </a:r>
            <a:r>
              <a:rPr lang="en-US" dirty="0" smtClean="0"/>
              <a:t>Present, ARMS)</a:t>
            </a:r>
            <a:endParaRPr lang="en-US" dirty="0" smtClean="0"/>
          </a:p>
          <a:p>
            <a:pPr lvl="1"/>
            <a:r>
              <a:rPr lang="en-US" dirty="0" smtClean="0"/>
              <a:t>Right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4</a:t>
            </a:r>
          </a:p>
          <a:p>
            <a:pPr lvl="2"/>
            <a:r>
              <a:rPr lang="en-US" dirty="0" smtClean="0"/>
              <a:t>On the command Colors, Ready, Cut sharply return the left hand to the position of ATTENTION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8466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74438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Right Shoulder, Arms (from Present, ARMS)</a:t>
            </a:r>
            <a:endParaRPr lang="en-US" sz="1300" dirty="0" smtClean="0"/>
          </a:p>
          <a:p>
            <a:pPr lvl="1"/>
            <a:r>
              <a:rPr lang="en-US" dirty="0" smtClean="0"/>
              <a:t>Left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1 (on the preparatory command “Right Shoulder)</a:t>
            </a:r>
          </a:p>
          <a:p>
            <a:pPr lvl="2"/>
            <a:r>
              <a:rPr lang="en-US" dirty="0" smtClean="0"/>
              <a:t>At the same time, left arm pins to side and right hand rotates rifle 90 degrees to the left</a:t>
            </a:r>
          </a:p>
          <a:p>
            <a:pPr lvl="2"/>
            <a:r>
              <a:rPr lang="en-US" dirty="0" smtClean="0"/>
              <a:t>As the rifle rotates to the left, grasp the balance of the rifle with the left hand (you are now at “Port, ARMS)</a:t>
            </a:r>
          </a:p>
        </p:txBody>
      </p:sp>
    </p:spTree>
    <p:extLst>
      <p:ext uri="{BB962C8B-B14F-4D97-AF65-F5344CB8AC3E}">
        <p14:creationId xmlns:p14="http://schemas.microsoft.com/office/powerpoint/2010/main" val="3565997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99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Right Shoulder, ARMS (from </a:t>
            </a:r>
            <a:r>
              <a:rPr lang="en-US" dirty="0" smtClean="0"/>
              <a:t>Present, ARMS)</a:t>
            </a:r>
            <a:endParaRPr lang="en-US" dirty="0" smtClean="0"/>
          </a:p>
          <a:p>
            <a:pPr lvl="1"/>
            <a:r>
              <a:rPr lang="en-US" dirty="0" smtClean="0"/>
              <a:t>Left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2</a:t>
            </a:r>
          </a:p>
          <a:p>
            <a:pPr lvl="2"/>
            <a:r>
              <a:rPr lang="en-US" dirty="0"/>
              <a:t>Release the upper hand guard and grip the small of the stock with the right </a:t>
            </a:r>
            <a:r>
              <a:rPr lang="en-US" dirty="0" smtClean="0"/>
              <a:t>hand</a:t>
            </a:r>
          </a:p>
          <a:p>
            <a:pPr lvl="2"/>
            <a:r>
              <a:rPr lang="en-US" dirty="0" smtClean="0"/>
              <a:t>Release </a:t>
            </a:r>
            <a:r>
              <a:rPr lang="en-US" dirty="0"/>
              <a:t>the left hand and place the rifle above the left </a:t>
            </a:r>
            <a:r>
              <a:rPr lang="en-US" dirty="0" smtClean="0"/>
              <a:t>shoulder, moving </a:t>
            </a:r>
            <a:r>
              <a:rPr lang="en-US" dirty="0"/>
              <a:t>the right hand smartly to the rear of the receiver forming a </a:t>
            </a:r>
            <a:r>
              <a:rPr lang="en-US" dirty="0" smtClean="0"/>
              <a:t>flare</a:t>
            </a:r>
          </a:p>
          <a:p>
            <a:pPr lvl="2"/>
            <a:r>
              <a:rPr lang="en-US" dirty="0" smtClean="0"/>
              <a:t>At </a:t>
            </a:r>
            <a:r>
              <a:rPr lang="en-US" dirty="0"/>
              <a:t>the same time bring the left forearm to a position parallel to and against the stock, the left hand is over the ear</a:t>
            </a:r>
          </a:p>
        </p:txBody>
      </p:sp>
    </p:spTree>
    <p:extLst>
      <p:ext uri="{BB962C8B-B14F-4D97-AF65-F5344CB8AC3E}">
        <p14:creationId xmlns:p14="http://schemas.microsoft.com/office/powerpoint/2010/main" val="28504454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Right Shoulder, ARMS (from </a:t>
            </a:r>
            <a:r>
              <a:rPr lang="en-US" dirty="0" smtClean="0"/>
              <a:t>Present, ARMS)</a:t>
            </a:r>
            <a:endParaRPr lang="en-US" dirty="0" smtClean="0"/>
          </a:p>
          <a:p>
            <a:pPr lvl="1"/>
            <a:r>
              <a:rPr lang="en-US" dirty="0" smtClean="0"/>
              <a:t>Left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3</a:t>
            </a:r>
          </a:p>
          <a:p>
            <a:pPr lvl="2"/>
            <a:r>
              <a:rPr lang="en-US" dirty="0"/>
              <a:t>Bring the left hand to grip the heel of the butt-plate between the first two fingers of your fingers left hand resting the weapon on the shoulder</a:t>
            </a:r>
          </a:p>
        </p:txBody>
      </p:sp>
    </p:spTree>
    <p:extLst>
      <p:ext uri="{BB962C8B-B14F-4D97-AF65-F5344CB8AC3E}">
        <p14:creationId xmlns:p14="http://schemas.microsoft.com/office/powerpoint/2010/main" val="3799247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 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5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Position 1: Rifle bearer (1</a:t>
            </a:r>
            <a:r>
              <a:rPr lang="en-US" baseline="30000" dirty="0" smtClean="0"/>
              <a:t>st</a:t>
            </a:r>
            <a:r>
              <a:rPr lang="en-US" dirty="0" smtClean="0"/>
              <a:t> tallest)</a:t>
            </a:r>
          </a:p>
          <a:p>
            <a:r>
              <a:rPr lang="en-US" dirty="0" smtClean="0"/>
              <a:t>Position 2: American Flag (2</a:t>
            </a:r>
            <a:r>
              <a:rPr lang="en-US" baseline="30000" dirty="0" smtClean="0"/>
              <a:t>nd</a:t>
            </a:r>
            <a:r>
              <a:rPr lang="en-US" dirty="0" smtClean="0"/>
              <a:t> tallest)</a:t>
            </a:r>
          </a:p>
          <a:p>
            <a:r>
              <a:rPr lang="en-US" dirty="0" smtClean="0"/>
              <a:t>Position 3: Texas Flag (3</a:t>
            </a:r>
            <a:r>
              <a:rPr lang="en-US" baseline="30000" dirty="0" smtClean="0"/>
              <a:t>rd</a:t>
            </a:r>
            <a:r>
              <a:rPr lang="en-US" dirty="0" smtClean="0"/>
              <a:t> tallest)</a:t>
            </a:r>
          </a:p>
          <a:p>
            <a:r>
              <a:rPr lang="en-US" dirty="0" smtClean="0"/>
              <a:t>Position 4: AFJROTC Flag (4</a:t>
            </a:r>
            <a:r>
              <a:rPr lang="en-US" baseline="30000" dirty="0" smtClean="0"/>
              <a:t>th</a:t>
            </a:r>
            <a:r>
              <a:rPr lang="en-US" dirty="0" smtClean="0"/>
              <a:t> tallest)</a:t>
            </a:r>
          </a:p>
          <a:p>
            <a:r>
              <a:rPr lang="en-US" dirty="0" smtClean="0"/>
              <a:t>Position 5: Rifle bearer (5</a:t>
            </a:r>
            <a:r>
              <a:rPr lang="en-US" baseline="30000" dirty="0" smtClean="0"/>
              <a:t>th</a:t>
            </a:r>
            <a:r>
              <a:rPr lang="en-US" dirty="0" smtClean="0"/>
              <a:t> tallest)</a:t>
            </a:r>
          </a:p>
          <a:p>
            <a:r>
              <a:rPr lang="en-US" dirty="0" smtClean="0"/>
              <a:t>One Cadet will be prepositioned at the podium to lead the pledge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5180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Right Shoulder, ARMS (from </a:t>
            </a:r>
            <a:r>
              <a:rPr lang="en-US" dirty="0" smtClean="0"/>
              <a:t>Present, ARMS)</a:t>
            </a:r>
            <a:endParaRPr lang="en-US" dirty="0" smtClean="0"/>
          </a:p>
          <a:p>
            <a:pPr lvl="1"/>
            <a:r>
              <a:rPr lang="en-US" dirty="0" smtClean="0"/>
              <a:t>Left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4</a:t>
            </a:r>
          </a:p>
          <a:p>
            <a:pPr lvl="2"/>
            <a:r>
              <a:rPr lang="en-US" dirty="0" smtClean="0"/>
              <a:t>On the command Colors, Ready, Cut sharply return the right hand to the position of ATTENTION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6377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Right Shoulder, ARMS (from </a:t>
            </a:r>
            <a:r>
              <a:rPr lang="en-US" dirty="0" smtClean="0"/>
              <a:t>Present, ARMS)</a:t>
            </a:r>
            <a:endParaRPr lang="en-US" dirty="0" smtClean="0"/>
          </a:p>
          <a:p>
            <a:pPr lvl="1"/>
            <a:r>
              <a:rPr lang="en-US" dirty="0" smtClean="0"/>
              <a:t>Left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4</a:t>
            </a:r>
          </a:p>
          <a:p>
            <a:pPr lvl="2"/>
            <a:r>
              <a:rPr lang="en-US" dirty="0" smtClean="0"/>
              <a:t>On the command Colors, Ready, Cut sharply return the left hand to the position of attention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1227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Guard Ready, STEP OFF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445934" y="1015981"/>
            <a:ext cx="364067" cy="3640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903133" y="1015981"/>
            <a:ext cx="364067" cy="3640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291667" y="1015981"/>
            <a:ext cx="364067" cy="3640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368800" y="1015981"/>
            <a:ext cx="364067" cy="3640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834467" y="1015981"/>
            <a:ext cx="364067" cy="3640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5" idx="4"/>
          </p:cNvCxnSpPr>
          <p:nvPr/>
        </p:nvCxnSpPr>
        <p:spPr>
          <a:xfrm>
            <a:off x="3627968" y="1380048"/>
            <a:ext cx="922865" cy="685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50833" y="2065867"/>
            <a:ext cx="0" cy="26077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4"/>
          </p:cNvCxnSpPr>
          <p:nvPr/>
        </p:nvCxnSpPr>
        <p:spPr>
          <a:xfrm>
            <a:off x="4085167" y="1380048"/>
            <a:ext cx="465666" cy="685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4"/>
          </p:cNvCxnSpPr>
          <p:nvPr/>
        </p:nvCxnSpPr>
        <p:spPr>
          <a:xfrm flipH="1">
            <a:off x="4550833" y="1380048"/>
            <a:ext cx="1" cy="685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4"/>
          </p:cNvCxnSpPr>
          <p:nvPr/>
        </p:nvCxnSpPr>
        <p:spPr>
          <a:xfrm flipH="1">
            <a:off x="4550834" y="1380048"/>
            <a:ext cx="465667" cy="685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4"/>
          </p:cNvCxnSpPr>
          <p:nvPr/>
        </p:nvCxnSpPr>
        <p:spPr>
          <a:xfrm flipH="1">
            <a:off x="4550833" y="1380048"/>
            <a:ext cx="922868" cy="685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857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Convocation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Colors, ATTENTION (column formation)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Right Shoulder, ARMS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Ready, CUT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Forward, MARCH </a:t>
            </a:r>
            <a:r>
              <a:rPr lang="en-US" sz="1900" dirty="0" smtClean="0"/>
              <a:t>(rounded entry depending, then 4-step colors turn)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Present, ARMS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Right Shoulder, ARMS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Ready, CUT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Guard Ready, STEP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86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Right Shoulder, Arms </a:t>
            </a:r>
            <a:r>
              <a:rPr lang="en-US" sz="1300" dirty="0" smtClean="0"/>
              <a:t>(note: all shoulder commands are called “Right Shoulder, ARMS”)</a:t>
            </a:r>
          </a:p>
          <a:p>
            <a:pPr lvl="1"/>
            <a:r>
              <a:rPr lang="en-US" dirty="0" smtClean="0"/>
              <a:t>Right Side</a:t>
            </a:r>
          </a:p>
          <a:p>
            <a:pPr lvl="1"/>
            <a:r>
              <a:rPr lang="en-US" dirty="0" smtClean="0"/>
              <a:t>Executed in four counts (from ATTENTION)</a:t>
            </a:r>
          </a:p>
          <a:p>
            <a:pPr lvl="1"/>
            <a:r>
              <a:rPr lang="en-US" dirty="0" smtClean="0"/>
              <a:t>Count 1</a:t>
            </a:r>
          </a:p>
          <a:p>
            <a:pPr lvl="2"/>
            <a:r>
              <a:rPr lang="en-US" dirty="0" smtClean="0"/>
              <a:t>Grasp the upper front hand guard with the right hand</a:t>
            </a:r>
          </a:p>
          <a:p>
            <a:pPr lvl="2"/>
            <a:r>
              <a:rPr lang="en-US" dirty="0" smtClean="0"/>
              <a:t>Lift the rifle up and to the left the body so the right thumb is in front of you left eye with forearm parallel to the ground</a:t>
            </a:r>
          </a:p>
          <a:p>
            <a:pPr lvl="2"/>
            <a:r>
              <a:rPr lang="en-US" dirty="0" smtClean="0"/>
              <a:t>At the same time, grip the balance with the left hand (including the sling)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48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Right Shoulder, ARMS (from ATTENTION)</a:t>
            </a:r>
          </a:p>
          <a:p>
            <a:pPr lvl="1"/>
            <a:r>
              <a:rPr lang="en-US" dirty="0" smtClean="0"/>
              <a:t>Right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2</a:t>
            </a:r>
          </a:p>
          <a:p>
            <a:pPr lvl="2"/>
            <a:r>
              <a:rPr lang="en-US" dirty="0" smtClean="0"/>
              <a:t>Remove right hand from the upper hand guard and grip the heel of the butt plate between the first two fingers of the right hand</a:t>
            </a:r>
          </a:p>
          <a:p>
            <a:pPr lvl="2"/>
            <a:r>
              <a:rPr lang="en-US" dirty="0" smtClean="0"/>
              <a:t>Flick the rifle counter-clockwise so the sling is facing the right shoulder, parallel to the body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11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86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Right Shoulder, ARMS (from ATTENTION)</a:t>
            </a:r>
          </a:p>
          <a:p>
            <a:pPr lvl="1"/>
            <a:r>
              <a:rPr lang="en-US" dirty="0" smtClean="0"/>
              <a:t>Right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3</a:t>
            </a:r>
          </a:p>
          <a:p>
            <a:pPr lvl="2"/>
            <a:r>
              <a:rPr lang="en-US" dirty="0" smtClean="0"/>
              <a:t>Keep your right elbow tight to the side</a:t>
            </a:r>
          </a:p>
          <a:p>
            <a:pPr lvl="2"/>
            <a:r>
              <a:rPr lang="en-US" dirty="0" smtClean="0"/>
              <a:t>Sling the rifle up to the shoulder using the forearm and guide the rifle up without changing the grip on the butt</a:t>
            </a:r>
          </a:p>
          <a:p>
            <a:pPr lvl="2"/>
            <a:r>
              <a:rPr lang="en-US" dirty="0" smtClean="0"/>
              <a:t>After the rifle is at a 45 degree angle to the ground, take the left hand with the fingers and thumb tightly together, and position it at the rear of the receiver</a:t>
            </a:r>
          </a:p>
          <a:p>
            <a:pPr lvl="2"/>
            <a:r>
              <a:rPr lang="en-US" dirty="0" smtClean="0"/>
              <a:t>The right elbow is tight to the right side</a:t>
            </a:r>
          </a:p>
          <a:p>
            <a:pPr lvl="2"/>
            <a:r>
              <a:rPr lang="en-US" dirty="0" smtClean="0"/>
              <a:t>The left wrist is straight and the left forearm at a 45 degree angle to the 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91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Right Shoulder, ARMS (from ATTENTION)</a:t>
            </a:r>
          </a:p>
          <a:p>
            <a:pPr lvl="1"/>
            <a:r>
              <a:rPr lang="en-US" dirty="0" smtClean="0"/>
              <a:t>Right Side</a:t>
            </a:r>
          </a:p>
          <a:p>
            <a:pPr lvl="1"/>
            <a:r>
              <a:rPr lang="en-US" dirty="0" smtClean="0"/>
              <a:t>Executed in four counts</a:t>
            </a:r>
          </a:p>
          <a:p>
            <a:pPr lvl="1"/>
            <a:r>
              <a:rPr lang="en-US" dirty="0" smtClean="0"/>
              <a:t>Count 4</a:t>
            </a:r>
          </a:p>
          <a:p>
            <a:pPr lvl="2"/>
            <a:r>
              <a:rPr lang="en-US" dirty="0" smtClean="0"/>
              <a:t>On the command Colors, Ready, Cut sharply return the left hand to the position of ATTENTION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7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Guard: Rifle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Right Shoulder, Arms </a:t>
            </a:r>
            <a:r>
              <a:rPr lang="en-US" sz="1300" dirty="0" smtClean="0"/>
              <a:t>(note: all shoulder commands are called “Right Shoulder, ARMS”)</a:t>
            </a:r>
          </a:p>
          <a:p>
            <a:pPr lvl="1"/>
            <a:r>
              <a:rPr lang="en-US" dirty="0" smtClean="0"/>
              <a:t>Left Side</a:t>
            </a:r>
          </a:p>
          <a:p>
            <a:pPr lvl="1"/>
            <a:r>
              <a:rPr lang="en-US" dirty="0" smtClean="0"/>
              <a:t>Executed in four counts (from ATTENTION)</a:t>
            </a:r>
          </a:p>
          <a:p>
            <a:pPr lvl="1"/>
            <a:r>
              <a:rPr lang="en-US" dirty="0" smtClean="0"/>
              <a:t>Count 1</a:t>
            </a:r>
          </a:p>
          <a:p>
            <a:pPr lvl="2"/>
            <a:r>
              <a:rPr lang="en-US" dirty="0" smtClean="0"/>
              <a:t>Grasp the upper front hand guard with the right hand</a:t>
            </a:r>
          </a:p>
          <a:p>
            <a:pPr lvl="2"/>
            <a:r>
              <a:rPr lang="en-US" dirty="0" smtClean="0"/>
              <a:t>Lift the rifle up and to the left the body so the right thumb is in front of you left eye with forearm 45 degrees to the ground</a:t>
            </a:r>
          </a:p>
          <a:p>
            <a:pPr lvl="2"/>
            <a:r>
              <a:rPr lang="en-US" dirty="0" smtClean="0"/>
              <a:t>At the same time, grip the balance with the left hand (including the sling)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3032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720df351-d4ae-4cc2-8f77-7e3d75624242"/>
  <p:tag name="TPVERSION" val="8"/>
  <p:tag name="TPFULLVERSION" val="8.8.4.1"/>
  <p:tag name="PPTVERSION" val="14"/>
  <p:tag name="TPOS" val="2"/>
  <p:tag name="TPLASTSAVEVERSION" val="6.4 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1757</Words>
  <Application>Microsoft Office PowerPoint</Application>
  <PresentationFormat>On-screen Show (16:9)</PresentationFormat>
  <Paragraphs>242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Color Guard</vt:lpstr>
      <vt:lpstr>Convocation Details</vt:lpstr>
      <vt:lpstr>Color Guard Alignment</vt:lpstr>
      <vt:lpstr>Convocation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Rounded Turn</vt:lpstr>
      <vt:lpstr>Colors Turn Left (from Mark Time)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Color Guard: Rifle Commands</vt:lpstr>
      <vt:lpstr>Guard Ready, STEP OFF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Guard</dc:title>
  <dc:creator>Slacum, Edward</dc:creator>
  <cp:lastModifiedBy>Slacum, Edward</cp:lastModifiedBy>
  <cp:revision>22</cp:revision>
  <dcterms:created xsi:type="dcterms:W3CDTF">2021-07-21T12:10:20Z</dcterms:created>
  <dcterms:modified xsi:type="dcterms:W3CDTF">2021-07-22T13:47:19Z</dcterms:modified>
</cp:coreProperties>
</file>